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67" r:id="rId6"/>
    <p:sldId id="268" r:id="rId7"/>
    <p:sldId id="260" r:id="rId8"/>
    <p:sldId id="261" r:id="rId9"/>
    <p:sldId id="259" r:id="rId10"/>
    <p:sldId id="263" r:id="rId11"/>
    <p:sldId id="265" r:id="rId12"/>
    <p:sldId id="264" r:id="rId13"/>
    <p:sldId id="266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0427F2-9544-4F66-9C19-5079D390C6AA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5FE21A2-0EEF-4592-9628-5F422456F6D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140000">
            <a:off x="722199" y="1257860"/>
            <a:ext cx="5984371" cy="1696680"/>
          </a:xfrm>
        </p:spPr>
        <p:txBody>
          <a:bodyPr/>
          <a:lstStyle/>
          <a:p>
            <a:r>
              <a:rPr lang="it-IT" dirty="0" smtClean="0"/>
              <a:t>ERASMUS </a:t>
            </a:r>
            <a:r>
              <a:rPr lang="it-IT" dirty="0" err="1" smtClean="0"/>
              <a:t>DAYs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12 OTTOBRE 2018 </a:t>
            </a:r>
            <a:br>
              <a:rPr lang="it-IT" dirty="0" smtClean="0"/>
            </a:br>
            <a:r>
              <a:rPr lang="it-IT" dirty="0" smtClean="0"/>
              <a:t>ISTITUTO MARCONI BATTIPAGLIA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68" y="3028858"/>
            <a:ext cx="3047507" cy="3064438"/>
          </a:xfrm>
          <a:prstGeom prst="rect">
            <a:avLst/>
          </a:prstGeom>
        </p:spPr>
      </p:pic>
      <p:pic>
        <p:nvPicPr>
          <p:cNvPr id="1026" name="Picture 2" descr="Risultati immagini per giornata europea delle lin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1251" cy="18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836712"/>
            <a:ext cx="7493456" cy="648072"/>
          </a:xfrm>
        </p:spPr>
        <p:txBody>
          <a:bodyPr/>
          <a:lstStyle/>
          <a:p>
            <a:pPr algn="ctr"/>
            <a:r>
              <a:rPr lang="it-IT" sz="2400" b="1" dirty="0" smtClean="0">
                <a:latin typeface="Comic Sans MS" panose="030F0702030302020204" pitchFamily="66" charset="0"/>
              </a:rPr>
              <a:t>Progetto ka1</a:t>
            </a:r>
            <a:br>
              <a:rPr lang="it-IT" sz="2400" b="1" dirty="0" smtClean="0">
                <a:latin typeface="Comic Sans MS" panose="030F0702030302020204" pitchFamily="66" charset="0"/>
              </a:rPr>
            </a:br>
            <a:r>
              <a:rPr lang="it-IT" sz="2400" dirty="0" smtClean="0">
                <a:latin typeface="Comic Sans MS" panose="030F0702030302020204" pitchFamily="66" charset="0"/>
              </a:rPr>
              <a:t>per la mobilità dello staff delle scuole</a:t>
            </a:r>
            <a:br>
              <a:rPr lang="it-IT" sz="2400" dirty="0" smtClean="0">
                <a:latin typeface="Comic Sans MS" panose="030F0702030302020204" pitchFamily="66" charset="0"/>
              </a:rPr>
            </a:br>
            <a:r>
              <a:rPr lang="it-IT" sz="2400" dirty="0" smtClean="0">
                <a:latin typeface="Comic Sans MS" panose="030F0702030302020204" pitchFamily="66" charset="0"/>
              </a:rPr>
              <a:t>per </a:t>
            </a:r>
            <a:r>
              <a:rPr lang="it-IT" sz="2400" dirty="0">
                <a:latin typeface="Comic Sans MS" panose="030F0702030302020204" pitchFamily="66" charset="0"/>
              </a:rPr>
              <a:t>comunicare, collaborare, sviluppare progetti, condividere, documentare e valorizzare esperienze.</a:t>
            </a:r>
          </a:p>
        </p:txBody>
      </p:sp>
      <p:pic>
        <p:nvPicPr>
          <p:cNvPr id="2050" name="Picture 2" descr="Risultati immagini per progetto k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1756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Cap </a:t>
            </a:r>
            <a:r>
              <a:rPr lang="it-IT" dirty="0" err="1" smtClean="0"/>
              <a:t>sur</a:t>
            </a:r>
            <a:r>
              <a:rPr lang="it-IT" dirty="0" smtClean="0"/>
              <a:t> l’</a:t>
            </a:r>
            <a:r>
              <a:rPr lang="it-IT" dirty="0" err="1" smtClean="0"/>
              <a:t>Éurope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57984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Obiettivi:</a:t>
            </a: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Osservazione sul tema dell’inclusione</a:t>
            </a: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Progettare il prossimo </a:t>
            </a:r>
            <a:r>
              <a:rPr lang="it-IT" sz="2000" b="0" dirty="0" err="1" smtClean="0">
                <a:latin typeface="Comic Sans MS" panose="030F0702030302020204" pitchFamily="66" charset="0"/>
              </a:rPr>
              <a:t>etwinning</a:t>
            </a:r>
            <a:r>
              <a:rPr lang="it-IT" sz="2000" b="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Ed un eventuale altro Erasmus con Francia ed Islanda</a:t>
            </a:r>
          </a:p>
          <a:p>
            <a:pPr algn="ctr"/>
            <a:endParaRPr lang="it-IT" sz="2000" b="0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Programma 22-23-24 Ottobre:</a:t>
            </a:r>
            <a:endParaRPr lang="it-IT" sz="2000" b="0" dirty="0">
              <a:latin typeface="Comic Sans MS" panose="030F0702030302020204" pitchFamily="66" charset="0"/>
            </a:endParaRPr>
          </a:p>
          <a:p>
            <a:pPr lvl="0" algn="ctr"/>
            <a:r>
              <a:rPr lang="it-IT" sz="1900" b="0" dirty="0" smtClean="0">
                <a:latin typeface="Comic Sans MS" panose="030F0702030302020204" pitchFamily="66" charset="0"/>
              </a:rPr>
              <a:t>Presentazione </a:t>
            </a:r>
            <a:r>
              <a:rPr lang="it-IT" sz="1900" b="0" dirty="0">
                <a:latin typeface="Comic Sans MS" panose="030F0702030302020204" pitchFamily="66" charset="0"/>
              </a:rPr>
              <a:t>sull’inclusione dell’handicap nel sistema scolastico </a:t>
            </a:r>
            <a:r>
              <a:rPr lang="it-IT" sz="1900" b="0" dirty="0" smtClean="0">
                <a:latin typeface="Comic Sans MS" panose="030F0702030302020204" pitchFamily="66" charset="0"/>
              </a:rPr>
              <a:t>italiano</a:t>
            </a:r>
            <a:endParaRPr lang="it-IT" sz="1900" b="0" dirty="0">
              <a:latin typeface="Comic Sans MS" panose="030F0702030302020204" pitchFamily="66" charset="0"/>
            </a:endParaRPr>
          </a:p>
          <a:p>
            <a:pPr lvl="0" algn="ctr"/>
            <a:r>
              <a:rPr lang="it-IT" sz="1900" b="0" dirty="0">
                <a:latin typeface="Comic Sans MS" panose="030F0702030302020204" pitchFamily="66" charset="0"/>
              </a:rPr>
              <a:t>Osservazione </a:t>
            </a:r>
            <a:r>
              <a:rPr lang="it-IT" sz="1900" b="0" dirty="0" smtClean="0">
                <a:latin typeface="Comic Sans MS" panose="030F0702030302020204" pitchFamily="66" charset="0"/>
              </a:rPr>
              <a:t>del lavoro con gli alunni </a:t>
            </a:r>
            <a:r>
              <a:rPr lang="it-IT" sz="1900" b="0" dirty="0" err="1">
                <a:latin typeface="Comic Sans MS" panose="030F0702030302020204" pitchFamily="66" charset="0"/>
              </a:rPr>
              <a:t>Bes</a:t>
            </a:r>
            <a:r>
              <a:rPr lang="it-IT" sz="1900" b="0" dirty="0">
                <a:latin typeface="Comic Sans MS" panose="030F0702030302020204" pitchFamily="66" charset="0"/>
              </a:rPr>
              <a:t> </a:t>
            </a:r>
            <a:r>
              <a:rPr lang="it-IT" sz="1900" b="0" dirty="0" smtClean="0">
                <a:latin typeface="Comic Sans MS" panose="030F0702030302020204" pitchFamily="66" charset="0"/>
              </a:rPr>
              <a:t> e DSA nelle </a:t>
            </a:r>
            <a:r>
              <a:rPr lang="it-IT" sz="1900" b="0" dirty="0">
                <a:latin typeface="Comic Sans MS" panose="030F0702030302020204" pitchFamily="66" charset="0"/>
              </a:rPr>
              <a:t>classi </a:t>
            </a:r>
            <a:endParaRPr lang="it-IT" sz="1900" b="0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it-IT" sz="1900" b="0" dirty="0" smtClean="0">
                <a:latin typeface="Comic Sans MS" panose="030F0702030302020204" pitchFamily="66" charset="0"/>
              </a:rPr>
              <a:t>Incontro con le associazioni e gli enti che collaborano con la scuola</a:t>
            </a:r>
          </a:p>
          <a:p>
            <a:pPr lvl="0" algn="ctr"/>
            <a:r>
              <a:rPr lang="it-IT" sz="1900" b="0" dirty="0" smtClean="0">
                <a:latin typeface="Comic Sans MS" panose="030F0702030302020204" pitchFamily="66" charset="0"/>
              </a:rPr>
              <a:t>Incontro con l’istituto Ferrari scuola polo dell’inclusione</a:t>
            </a:r>
          </a:p>
          <a:p>
            <a:pPr lvl="0" algn="ctr"/>
            <a:r>
              <a:rPr lang="it-IT" sz="1900" b="0" dirty="0" smtClean="0">
                <a:latin typeface="Comic Sans MS" panose="030F0702030302020204" pitchFamily="66" charset="0"/>
              </a:rPr>
              <a:t>Visita dei siti di maggior pregio del territorio</a:t>
            </a:r>
          </a:p>
          <a:p>
            <a:pPr lvl="0" algn="ctr"/>
            <a:r>
              <a:rPr lang="it-IT" sz="1900" b="0" dirty="0" smtClean="0">
                <a:latin typeface="Comic Sans MS" panose="030F0702030302020204" pitchFamily="66" charset="0"/>
              </a:rPr>
              <a:t>Degustazione dei prodotti tipici locali</a:t>
            </a:r>
            <a:endParaRPr lang="it-IT" sz="1900" dirty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ka229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isultati immagini per ka2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6" y="1333930"/>
            <a:ext cx="5005374" cy="256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ka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22" y="1513950"/>
            <a:ext cx="3927525" cy="220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-426348"/>
            <a:ext cx="3796880" cy="213285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endParaRPr lang="it-IT" sz="2400" b="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it-IT" sz="2400" b="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7200" b="0" dirty="0" smtClean="0">
                <a:latin typeface="Comic Sans MS" panose="030F0702030302020204" pitchFamily="66" charset="0"/>
              </a:rPr>
              <a:t>Durante l’anno sarà svolto un lavoro multidisciplinare </a:t>
            </a:r>
            <a:r>
              <a:rPr lang="it-IT" sz="7200" b="0" dirty="0">
                <a:latin typeface="Comic Sans MS" panose="030F0702030302020204" pitchFamily="66" charset="0"/>
              </a:rPr>
              <a:t>sulla piattaforma </a:t>
            </a:r>
            <a:r>
              <a:rPr lang="it-IT" sz="7200" b="0" dirty="0" err="1" smtClean="0">
                <a:latin typeface="Comic Sans MS" panose="030F0702030302020204" pitchFamily="66" charset="0"/>
              </a:rPr>
              <a:t>etwinning</a:t>
            </a:r>
            <a:r>
              <a:rPr lang="it-IT" sz="7200" b="0" dirty="0" smtClean="0">
                <a:latin typeface="Comic Sans MS" panose="030F0702030302020204" pitchFamily="66" charset="0"/>
              </a:rPr>
              <a:t> che vedrà coinvolti vari insegnanti, </a:t>
            </a:r>
          </a:p>
          <a:p>
            <a:pPr algn="ctr">
              <a:lnSpc>
                <a:spcPct val="150000"/>
              </a:lnSpc>
            </a:pPr>
            <a:r>
              <a:rPr lang="it-IT" sz="7200" b="0" dirty="0" smtClean="0">
                <a:latin typeface="Comic Sans MS" panose="030F0702030302020204" pitchFamily="66" charset="0"/>
              </a:rPr>
              <a:t>Esso si concretizzerà con la visita</a:t>
            </a:r>
          </a:p>
          <a:p>
            <a:pPr algn="ctr">
              <a:lnSpc>
                <a:spcPct val="150000"/>
              </a:lnSpc>
            </a:pPr>
            <a:r>
              <a:rPr lang="it-IT" sz="7200" b="0" dirty="0">
                <a:latin typeface="Comic Sans MS" panose="030F0702030302020204" pitchFamily="66" charset="0"/>
              </a:rPr>
              <a:t>d</a:t>
            </a:r>
            <a:r>
              <a:rPr lang="it-IT" sz="7200" b="0" dirty="0" smtClean="0">
                <a:latin typeface="Comic Sans MS" panose="030F0702030302020204" pitchFamily="66" charset="0"/>
              </a:rPr>
              <a:t>i 24 alunni francesi </a:t>
            </a:r>
            <a:endParaRPr lang="it-IT" sz="7200" b="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7200" b="0" dirty="0">
                <a:latin typeface="Comic Sans MS" panose="030F0702030302020204" pitchFamily="66" charset="0"/>
              </a:rPr>
              <a:t>Da ospitare </a:t>
            </a:r>
            <a:r>
              <a:rPr lang="it-IT" sz="7200" b="0">
                <a:latin typeface="Comic Sans MS" panose="030F0702030302020204" pitchFamily="66" charset="0"/>
              </a:rPr>
              <a:t>in </a:t>
            </a:r>
            <a:r>
              <a:rPr lang="it-IT" sz="7200" b="0" smtClean="0">
                <a:latin typeface="Comic Sans MS" panose="030F0702030302020204" pitchFamily="66" charset="0"/>
              </a:rPr>
              <a:t>famiglia che </a:t>
            </a:r>
            <a:endParaRPr lang="it-IT" sz="7200" b="0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7200" b="0" dirty="0" smtClean="0">
                <a:latin typeface="Comic Sans MS" panose="030F0702030302020204" pitchFamily="66" charset="0"/>
              </a:rPr>
              <a:t>frequenteranno regolarmente le nostre lezioni</a:t>
            </a:r>
            <a:endParaRPr lang="it-IT" sz="7200" b="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it-IT" sz="7200" b="0" dirty="0" smtClean="0">
                <a:latin typeface="Comic Sans MS" panose="030F0702030302020204" pitchFamily="66" charset="0"/>
              </a:rPr>
              <a:t>Durante il periodo 21/28 Marzo 2019</a:t>
            </a:r>
          </a:p>
          <a:p>
            <a:pPr algn="ctr"/>
            <a:r>
              <a:rPr lang="it-IT" sz="7200" b="0" dirty="0" smtClean="0">
                <a:latin typeface="Comic Sans MS" panose="030F0702030302020204" pitchFamily="66" charset="0"/>
              </a:rPr>
              <a:t> </a:t>
            </a:r>
            <a:endParaRPr lang="it-IT" sz="7200" b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186023"/>
            <a:ext cx="5476875" cy="30765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algn="ctr"/>
            <a:endParaRPr lang="it-IT" sz="2000" b="0" dirty="0" smtClean="0">
              <a:latin typeface="Comic Sans MS" panose="030F0702030302020204" pitchFamily="66" charset="0"/>
            </a:endParaRPr>
          </a:p>
          <a:p>
            <a:pPr algn="ctr"/>
            <a:endParaRPr lang="it-IT" sz="2000" b="0" dirty="0">
              <a:latin typeface="Comic Sans MS" panose="030F0702030302020204" pitchFamily="66" charset="0"/>
            </a:endParaRPr>
          </a:p>
          <a:p>
            <a:pPr algn="ctr"/>
            <a:endParaRPr lang="it-IT" sz="2000" b="0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Lo </a:t>
            </a:r>
            <a:r>
              <a:rPr lang="it-IT" sz="2000" b="0" dirty="0" err="1" smtClean="0">
                <a:latin typeface="Comic Sans MS" panose="030F0702030302020204" pitchFamily="66" charset="0"/>
              </a:rPr>
              <a:t>step</a:t>
            </a:r>
            <a:r>
              <a:rPr lang="it-IT" sz="2000" b="0" dirty="0" smtClean="0">
                <a:latin typeface="Comic Sans MS" panose="030F0702030302020204" pitchFamily="66" charset="0"/>
              </a:rPr>
              <a:t> successivo avverrà con </a:t>
            </a:r>
            <a:r>
              <a:rPr lang="it-IT" sz="2000" b="0" dirty="0">
                <a:latin typeface="Comic Sans MS" panose="030F0702030302020204" pitchFamily="66" charset="0"/>
              </a:rPr>
              <a:t>la visita di 16 nostri alunni </a:t>
            </a:r>
            <a:r>
              <a:rPr lang="it-IT" sz="2000" b="0" dirty="0" smtClean="0">
                <a:latin typeface="Comic Sans MS" panose="030F0702030302020204" pitchFamily="66" charset="0"/>
              </a:rPr>
              <a:t>selezionati secondo criteri da definire che </a:t>
            </a:r>
            <a:r>
              <a:rPr lang="it-IT" sz="2000" b="0" dirty="0">
                <a:latin typeface="Comic Sans MS" panose="030F0702030302020204" pitchFamily="66" charset="0"/>
              </a:rPr>
              <a:t>andranno in Francia accompagnati dalle due docenti di </a:t>
            </a:r>
            <a:r>
              <a:rPr lang="it-IT" sz="2000" b="0" dirty="0" smtClean="0">
                <a:latin typeface="Comic Sans MS" panose="030F0702030302020204" pitchFamily="66" charset="0"/>
              </a:rPr>
              <a:t>francese. </a:t>
            </a: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A loro volta gli alunni italiani saranno inseriti nella vita del </a:t>
            </a:r>
            <a:r>
              <a:rPr lang="it-IT" sz="2000" b="0" dirty="0" err="1" smtClean="0">
                <a:latin typeface="Comic Sans MS" panose="030F0702030302020204" pitchFamily="66" charset="0"/>
              </a:rPr>
              <a:t>collège</a:t>
            </a:r>
            <a:r>
              <a:rPr lang="it-IT" sz="2000" b="0" dirty="0" smtClean="0">
                <a:latin typeface="Comic Sans MS" panose="030F0702030302020204" pitchFamily="66" charset="0"/>
              </a:rPr>
              <a:t> francese e ospitati dalle famiglie.</a:t>
            </a: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Il pomeriggio saranno organizzate escursioni di gruppo.</a:t>
            </a:r>
          </a:p>
          <a:p>
            <a:pPr algn="ctr"/>
            <a:r>
              <a:rPr lang="it-IT" sz="2000" b="0" dirty="0" smtClean="0">
                <a:latin typeface="Comic Sans MS" panose="030F0702030302020204" pitchFamily="66" charset="0"/>
              </a:rPr>
              <a:t>Il viaggio è finanziato dai fondi della comunità europea.</a:t>
            </a:r>
            <a:endParaRPr lang="it-IT" sz="2000" b="0" dirty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6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70840"/>
          </a:xfrm>
        </p:spPr>
        <p:txBody>
          <a:bodyPr/>
          <a:lstStyle/>
          <a:p>
            <a:pPr algn="ctr"/>
            <a:r>
              <a:rPr lang="it-IT" sz="2000" dirty="0" smtClean="0">
                <a:latin typeface="Comic Sans MS" panose="030F0702030302020204" pitchFamily="66" charset="0"/>
              </a:rPr>
              <a:t>2014/2015</a:t>
            </a:r>
            <a:br>
              <a:rPr lang="it-IT" sz="2000" dirty="0" smtClean="0">
                <a:latin typeface="Comic Sans MS" panose="030F0702030302020204" pitchFamily="66" charset="0"/>
              </a:rPr>
            </a:br>
            <a:r>
              <a:rPr lang="it-IT" sz="2000" dirty="0" smtClean="0">
                <a:latin typeface="Comic Sans MS" panose="030F0702030302020204" pitchFamily="66" charset="0"/>
              </a:rPr>
              <a:t>NASCE LA COLLABORAZIONE TRA DUE SCUOLE: </a:t>
            </a:r>
            <a:br>
              <a:rPr lang="it-IT" sz="2000" dirty="0" smtClean="0">
                <a:latin typeface="Comic Sans MS" panose="030F0702030302020204" pitchFamily="66" charset="0"/>
              </a:rPr>
            </a:br>
            <a:r>
              <a:rPr lang="it-IT" sz="2000" dirty="0" smtClean="0">
                <a:latin typeface="Comic Sans MS" panose="030F0702030302020204" pitchFamily="66" charset="0"/>
              </a:rPr>
              <a:t>L’ISTITUTO MARCONI DI BATTIPAGLIA E</a:t>
            </a:r>
            <a:br>
              <a:rPr lang="it-IT" sz="2000" dirty="0" smtClean="0">
                <a:latin typeface="Comic Sans MS" panose="030F0702030302020204" pitchFamily="66" charset="0"/>
              </a:rPr>
            </a:br>
            <a:r>
              <a:rPr lang="it-IT" sz="2000" dirty="0" smtClean="0">
                <a:latin typeface="Comic Sans MS" panose="030F0702030302020204" pitchFamily="66" charset="0"/>
              </a:rPr>
              <a:t>IL COLLÈGE JEAN MOUNÈS DI PORNIC </a:t>
            </a:r>
            <a:br>
              <a:rPr lang="it-IT" sz="2000" dirty="0" smtClean="0">
                <a:latin typeface="Comic Sans MS" panose="030F0702030302020204" pitchFamily="66" charset="0"/>
              </a:rPr>
            </a:br>
            <a:r>
              <a:rPr lang="it-IT" sz="2000" dirty="0" smtClean="0">
                <a:latin typeface="Comic Sans MS" panose="030F0702030302020204" pitchFamily="66" charset="0"/>
              </a:rPr>
              <a:t>IN FRANCIA 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07" y="2136599"/>
            <a:ext cx="3868069" cy="2907134"/>
          </a:xfrm>
        </p:spPr>
      </p:pic>
      <p:pic>
        <p:nvPicPr>
          <p:cNvPr id="1028" name="Picture 4" descr="Risultati immagini per ISTITUTO MARCONI BATTIPAG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499992" cy="136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it-IT" sz="2200" dirty="0" smtClean="0">
                <a:latin typeface="Comic Sans MS" panose="030F0702030302020204" pitchFamily="66" charset="0"/>
              </a:rPr>
              <a:t>LA COLLABORAZIONE NASCE E SI SVILUPPA SU:</a:t>
            </a:r>
            <a:endParaRPr lang="it-IT" sz="2200" dirty="0">
              <a:latin typeface="Comic Sans MS" panose="030F0702030302020204" pitchFamily="66" charset="0"/>
            </a:endParaRPr>
          </a:p>
        </p:txBody>
      </p:sp>
      <p:pic>
        <p:nvPicPr>
          <p:cNvPr id="4" name="Picture 8" descr="Risultati immagini per LOGO ETWINN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78" y="1988840"/>
            <a:ext cx="38701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COSA È </a:t>
            </a:r>
            <a:r>
              <a:rPr lang="it-IT" dirty="0" err="1">
                <a:latin typeface="Comic Sans MS" panose="030F0702030302020204" pitchFamily="66" charset="0"/>
              </a:rPr>
              <a:t>e</a:t>
            </a:r>
            <a:r>
              <a:rPr lang="it-IT" dirty="0" err="1" smtClean="0">
                <a:latin typeface="Comic Sans MS" panose="030F0702030302020204" pitchFamily="66" charset="0"/>
              </a:rPr>
              <a:t>TWINNING</a:t>
            </a:r>
            <a:r>
              <a:rPr lang="it-IT" dirty="0" smtClean="0">
                <a:latin typeface="Comic Sans MS" panose="030F0702030302020204" pitchFamily="66" charset="0"/>
              </a:rPr>
              <a:t>?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696524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   </a:t>
            </a:r>
            <a:r>
              <a:rPr lang="it-IT" sz="2500" dirty="0" err="1" smtClean="0">
                <a:latin typeface="Comic Sans MS" panose="030F0702030302020204" pitchFamily="66" charset="0"/>
              </a:rPr>
              <a:t>eTwinning</a:t>
            </a:r>
            <a:r>
              <a:rPr lang="it-IT" sz="2500" dirty="0">
                <a:latin typeface="Comic Sans MS" panose="030F0702030302020204" pitchFamily="66" charset="0"/>
              </a:rPr>
              <a:t> </a:t>
            </a:r>
            <a:r>
              <a:rPr lang="it-IT" sz="2500" b="0" dirty="0">
                <a:latin typeface="Comic Sans MS" panose="030F0702030302020204" pitchFamily="66" charset="0"/>
              </a:rPr>
              <a:t>è un progetto della </a:t>
            </a:r>
            <a:r>
              <a:rPr lang="it-IT" sz="2500" b="0" dirty="0" smtClean="0">
                <a:latin typeface="Comic Sans MS" panose="030F0702030302020204" pitchFamily="66" charset="0"/>
              </a:rPr>
              <a:t>Commissione Europea facente </a:t>
            </a:r>
            <a:r>
              <a:rPr lang="it-IT" sz="2500" b="0" dirty="0">
                <a:latin typeface="Comic Sans MS" panose="030F0702030302020204" pitchFamily="66" charset="0"/>
              </a:rPr>
              <a:t>parte del Programma </a:t>
            </a:r>
            <a:r>
              <a:rPr lang="it-IT" sz="2500" b="0" dirty="0" smtClean="0">
                <a:latin typeface="Comic Sans MS" panose="030F0702030302020204" pitchFamily="66" charset="0"/>
              </a:rPr>
              <a:t>Erasmus </a:t>
            </a:r>
            <a:endParaRPr lang="it-IT" sz="2500" b="0" dirty="0" smtClean="0"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b="0" dirty="0" smtClean="0">
                <a:latin typeface="Comic Sans MS" panose="030F0702030302020204" pitchFamily="66" charset="0"/>
              </a:rPr>
              <a:t>il </a:t>
            </a:r>
            <a:r>
              <a:rPr lang="it-IT" sz="2500" b="0" dirty="0">
                <a:latin typeface="Comic Sans MS" panose="030F0702030302020204" pitchFamily="66" charset="0"/>
              </a:rPr>
              <a:t>cui obiettivo è incoraggiare le scuole europee a creare progetti collaborativi basati sull'impiego delle tecnologie dell'informazione e della comunicazione (TIC), </a:t>
            </a:r>
            <a:endParaRPr lang="it-IT" sz="2500" b="0" dirty="0" smtClean="0"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b="0" dirty="0" smtClean="0">
                <a:latin typeface="Comic Sans MS" panose="030F0702030302020204" pitchFamily="66" charset="0"/>
              </a:rPr>
              <a:t>fornendo </a:t>
            </a:r>
            <a:r>
              <a:rPr lang="it-IT" sz="2500" b="0" dirty="0">
                <a:latin typeface="Comic Sans MS" panose="030F0702030302020204" pitchFamily="66" charset="0"/>
              </a:rPr>
              <a:t>le infrastrutture necessarie (strumenti online, servizi di supporto) alla creazione di progetti didattici a distanza. </a:t>
            </a:r>
            <a:endParaRPr lang="it-IT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pPr lvl="0" algn="ctr"/>
            <a:r>
              <a:rPr lang="it-IT" dirty="0" smtClean="0">
                <a:solidFill>
                  <a:srgbClr val="FF0000"/>
                </a:solidFill>
              </a:rPr>
              <a:t>un </a:t>
            </a:r>
            <a:r>
              <a:rPr lang="it-IT" dirty="0">
                <a:solidFill>
                  <a:srgbClr val="FF0000"/>
                </a:solidFill>
              </a:rPr>
              <a:t>gemellaggio </a:t>
            </a:r>
            <a:r>
              <a:rPr lang="it-IT" dirty="0" smtClean="0">
                <a:solidFill>
                  <a:srgbClr val="FF0000"/>
                </a:solidFill>
              </a:rPr>
              <a:t>Elettronico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37144"/>
            <a:ext cx="4248472" cy="3579849"/>
          </a:xfrm>
        </p:spPr>
        <p:txBody>
          <a:bodyPr>
            <a:normAutofit/>
          </a:bodyPr>
          <a:lstStyle/>
          <a:p>
            <a:pPr lvl="0"/>
            <a:r>
              <a:rPr lang="it-IT" sz="2400" b="0" dirty="0" smtClean="0">
                <a:latin typeface="Comic Sans MS" panose="030F0702030302020204" pitchFamily="66" charset="0"/>
              </a:rPr>
              <a:t>Un </a:t>
            </a:r>
            <a:r>
              <a:rPr lang="it-IT" sz="2400" b="0" dirty="0">
                <a:latin typeface="Comic Sans MS" panose="030F0702030302020204" pitchFamily="66" charset="0"/>
              </a:rPr>
              <a:t>gemellaggio elettronico </a:t>
            </a:r>
            <a:r>
              <a:rPr lang="it-IT" sz="2400" b="0" dirty="0" err="1">
                <a:latin typeface="Comic Sans MS" panose="030F0702030302020204" pitchFamily="66" charset="0"/>
              </a:rPr>
              <a:t>eTwinning</a:t>
            </a:r>
            <a:r>
              <a:rPr lang="it-IT" sz="2400" b="0" dirty="0">
                <a:latin typeface="Comic Sans MS" panose="030F0702030302020204" pitchFamily="66" charset="0"/>
              </a:rPr>
              <a:t> è un progetto didattico a distanza, pianificato, attivato e realizzato </a:t>
            </a:r>
            <a:r>
              <a:rPr lang="it-IT" sz="2400" b="0" dirty="0" smtClean="0">
                <a:latin typeface="Comic Sans MS" panose="030F0702030302020204" pitchFamily="66" charset="0"/>
              </a:rPr>
              <a:t>all’interno </a:t>
            </a:r>
            <a:r>
              <a:rPr lang="it-IT" sz="2400" b="0" dirty="0">
                <a:latin typeface="Comic Sans MS" panose="030F0702030302020204" pitchFamily="66" charset="0"/>
              </a:rPr>
              <a:t>di una </a:t>
            </a:r>
            <a:r>
              <a:rPr lang="it-IT" sz="2400" dirty="0">
                <a:latin typeface="Comic Sans MS" panose="030F0702030302020204" pitchFamily="66" charset="0"/>
              </a:rPr>
              <a:t>comunità online </a:t>
            </a:r>
            <a:r>
              <a:rPr lang="it-IT" sz="2400" b="0" dirty="0">
                <a:latin typeface="Comic Sans MS" panose="030F0702030302020204" pitchFamily="66" charset="0"/>
              </a:rPr>
              <a:t>dove è possibile conoscersi e collaborare in modo semplice, veloce e </a:t>
            </a:r>
            <a:r>
              <a:rPr lang="it-IT" sz="2400" b="0" dirty="0" smtClean="0">
                <a:latin typeface="Comic Sans MS" panose="030F0702030302020204" pitchFamily="66" charset="0"/>
              </a:rPr>
              <a:t>sicuro</a:t>
            </a:r>
          </a:p>
          <a:p>
            <a:pPr lvl="0"/>
            <a:endParaRPr lang="it-IT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37" y="980728"/>
            <a:ext cx="3267080" cy="540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TWINSPACE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579849"/>
          </a:xfrm>
        </p:spPr>
        <p:txBody>
          <a:bodyPr>
            <a:normAutofit fontScale="92500"/>
          </a:bodyPr>
          <a:lstStyle/>
          <a:p>
            <a:pPr lvl="0" algn="ctr"/>
            <a:r>
              <a:rPr lang="it-IT" sz="2800" b="0" dirty="0">
                <a:latin typeface="Comic Sans MS" panose="030F0702030302020204" pitchFamily="66" charset="0"/>
              </a:rPr>
              <a:t>L’interazione tra le classi viene gestita all’interno di </a:t>
            </a:r>
            <a:r>
              <a:rPr lang="it-IT" sz="2800" b="0" dirty="0" smtClean="0">
                <a:latin typeface="Comic Sans MS" panose="030F0702030302020204" pitchFamily="66" charset="0"/>
              </a:rPr>
              <a:t>un’aula </a:t>
            </a:r>
            <a:r>
              <a:rPr lang="it-IT" sz="2800" b="0" dirty="0" smtClean="0">
                <a:latin typeface="Comic Sans MS" panose="030F0702030302020204" pitchFamily="66" charset="0"/>
              </a:rPr>
              <a:t>virtuale </a:t>
            </a:r>
            <a:endParaRPr lang="it-IT" sz="2800" b="0" dirty="0" smtClean="0">
              <a:latin typeface="Comic Sans MS" panose="030F0702030302020204" pitchFamily="66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it-IT" sz="2800" b="0" dirty="0" smtClean="0">
                <a:latin typeface="Comic Sans MS" panose="030F0702030302020204" pitchFamily="66" charset="0"/>
              </a:rPr>
              <a:t>uno </a:t>
            </a:r>
            <a:r>
              <a:rPr lang="it-IT" sz="2800" b="0" dirty="0">
                <a:latin typeface="Comic Sans MS" panose="030F0702030302020204" pitchFamily="66" charset="0"/>
              </a:rPr>
              <a:t>spazio </a:t>
            </a:r>
            <a:r>
              <a:rPr lang="it-IT" sz="2800" b="0" dirty="0" smtClean="0">
                <a:latin typeface="Comic Sans MS" panose="030F0702030302020204" pitchFamily="66" charset="0"/>
              </a:rPr>
              <a:t>pensato </a:t>
            </a:r>
            <a:r>
              <a:rPr lang="it-IT" sz="2800" b="0" dirty="0">
                <a:latin typeface="Comic Sans MS" panose="030F0702030302020204" pitchFamily="66" charset="0"/>
              </a:rPr>
              <a:t>per incentivare la partecipazione diretta degli studenti e consentire la personalizzazione del progetto </a:t>
            </a:r>
            <a:r>
              <a:rPr lang="it-IT" sz="2800" b="0" dirty="0" smtClean="0">
                <a:latin typeface="Comic Sans MS" panose="030F0702030302020204" pitchFamily="66" charset="0"/>
              </a:rPr>
              <a:t>didattico </a:t>
            </a:r>
            <a:endParaRPr lang="it-IT" sz="2800" b="0" dirty="0" smtClean="0">
              <a:latin typeface="Comic Sans MS" panose="030F0702030302020204" pitchFamily="66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it-IT" sz="2800" b="0" dirty="0" smtClean="0">
                <a:latin typeface="Comic Sans MS" panose="030F0702030302020204" pitchFamily="66" charset="0"/>
              </a:rPr>
              <a:t>fornendo </a:t>
            </a:r>
            <a:r>
              <a:rPr lang="it-IT" sz="2800" b="0" dirty="0">
                <a:latin typeface="Comic Sans MS" panose="030F0702030302020204" pitchFamily="66" charset="0"/>
              </a:rPr>
              <a:t>strumenti e tecnologie ottimizzati per la condivisione di materiale </a:t>
            </a:r>
            <a:r>
              <a:rPr lang="it-IT" sz="2800" b="0" dirty="0" smtClean="0">
                <a:latin typeface="Comic Sans MS" panose="030F0702030302020204" pitchFamily="66" charset="0"/>
              </a:rPr>
              <a:t>multimediale.</a:t>
            </a:r>
            <a:endParaRPr lang="it-IT" sz="2800" b="0" dirty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28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label</a:t>
            </a:r>
            <a:r>
              <a:rPr lang="it-IT" dirty="0" smtClean="0"/>
              <a:t> 2016/17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64" y="1100138"/>
            <a:ext cx="4632697" cy="3579812"/>
          </a:xfrm>
        </p:spPr>
      </p:pic>
    </p:spTree>
    <p:extLst>
      <p:ext uri="{BB962C8B-B14F-4D97-AF65-F5344CB8AC3E}">
        <p14:creationId xmlns:p14="http://schemas.microsoft.com/office/powerpoint/2010/main" val="40184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label</a:t>
            </a:r>
            <a:r>
              <a:rPr lang="it-IT" dirty="0" smtClean="0"/>
              <a:t> 2017/18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64" y="1100138"/>
            <a:ext cx="4632697" cy="3579812"/>
          </a:xfrm>
        </p:spPr>
      </p:pic>
    </p:spTree>
    <p:extLst>
      <p:ext uri="{BB962C8B-B14F-4D97-AF65-F5344CB8AC3E}">
        <p14:creationId xmlns:p14="http://schemas.microsoft.com/office/powerpoint/2010/main" val="1887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txBody>
          <a:bodyPr/>
          <a:lstStyle/>
          <a:p>
            <a:pPr algn="ctr"/>
            <a:r>
              <a:rPr lang="it-IT" sz="1800" dirty="0" err="1" smtClean="0">
                <a:latin typeface="Comic Sans MS" panose="030F0702030302020204" pitchFamily="66" charset="0"/>
              </a:rPr>
              <a:t>eTwinning</a:t>
            </a:r>
            <a:r>
              <a:rPr lang="it-IT" sz="1800" dirty="0" smtClean="0">
                <a:latin typeface="Comic Sans MS" panose="030F0702030302020204" pitchFamily="66" charset="0"/>
              </a:rPr>
              <a:t> </a:t>
            </a:r>
            <a:br>
              <a:rPr lang="it-IT" sz="1800" dirty="0" smtClean="0">
                <a:latin typeface="Comic Sans MS" panose="030F0702030302020204" pitchFamily="66" charset="0"/>
              </a:rPr>
            </a:br>
            <a:r>
              <a:rPr lang="it-IT" sz="1800" dirty="0" smtClean="0">
                <a:latin typeface="Comic Sans MS" panose="030F0702030302020204" pitchFamily="66" charset="0"/>
              </a:rPr>
              <a:t>riconosce e loda </a:t>
            </a:r>
            <a:r>
              <a:rPr lang="it-IT" sz="1800" dirty="0">
                <a:latin typeface="Comic Sans MS" panose="030F0702030302020204" pitchFamily="66" charset="0"/>
              </a:rPr>
              <a:t>la partecipazione, </a:t>
            </a:r>
            <a:r>
              <a:rPr lang="it-IT" sz="1800" dirty="0" smtClean="0">
                <a:latin typeface="Comic Sans MS" panose="030F0702030302020204" pitchFamily="66" charset="0"/>
              </a:rPr>
              <a:t/>
            </a:r>
            <a:br>
              <a:rPr lang="it-IT" sz="1800" dirty="0" smtClean="0">
                <a:latin typeface="Comic Sans MS" panose="030F0702030302020204" pitchFamily="66" charset="0"/>
              </a:rPr>
            </a:br>
            <a:r>
              <a:rPr lang="it-IT" sz="1800" dirty="0" smtClean="0">
                <a:latin typeface="Comic Sans MS" panose="030F0702030302020204" pitchFamily="66" charset="0"/>
              </a:rPr>
              <a:t>l’impegno</a:t>
            </a:r>
            <a:r>
              <a:rPr lang="it-IT" sz="1800" dirty="0">
                <a:latin typeface="Comic Sans MS" panose="030F0702030302020204" pitchFamily="66" charset="0"/>
              </a:rPr>
              <a:t>, la dedizione </a:t>
            </a:r>
            <a:r>
              <a:rPr lang="it-IT" sz="1800" dirty="0" smtClean="0">
                <a:latin typeface="Comic Sans MS" panose="030F0702030302020204" pitchFamily="66" charset="0"/>
              </a:rPr>
              <a:t/>
            </a:r>
            <a:br>
              <a:rPr lang="it-IT" sz="1800" dirty="0" smtClean="0">
                <a:latin typeface="Comic Sans MS" panose="030F0702030302020204" pitchFamily="66" charset="0"/>
              </a:rPr>
            </a:br>
            <a:r>
              <a:rPr lang="it-IT" sz="1800" dirty="0" smtClean="0">
                <a:latin typeface="Comic Sans MS" panose="030F0702030302020204" pitchFamily="66" charset="0"/>
              </a:rPr>
              <a:t>non </a:t>
            </a:r>
            <a:r>
              <a:rPr lang="it-IT" sz="1800" dirty="0">
                <a:latin typeface="Comic Sans MS" panose="030F0702030302020204" pitchFamily="66" charset="0"/>
              </a:rPr>
              <a:t>solo di singoli </a:t>
            </a:r>
            <a:r>
              <a:rPr lang="it-IT" sz="1800" dirty="0" err="1">
                <a:latin typeface="Comic Sans MS" panose="030F0702030302020204" pitchFamily="66" charset="0"/>
              </a:rPr>
              <a:t>eTwinner</a:t>
            </a:r>
            <a:r>
              <a:rPr lang="it-IT" sz="1800" dirty="0">
                <a:latin typeface="Comic Sans MS" panose="030F0702030302020204" pitchFamily="66" charset="0"/>
              </a:rPr>
              <a:t>, </a:t>
            </a:r>
            <a:r>
              <a:rPr lang="it-IT" sz="1800" dirty="0" smtClean="0">
                <a:latin typeface="Comic Sans MS" panose="030F0702030302020204" pitchFamily="66" charset="0"/>
              </a:rPr>
              <a:t/>
            </a:r>
            <a:br>
              <a:rPr lang="it-IT" sz="1800" dirty="0" smtClean="0">
                <a:latin typeface="Comic Sans MS" panose="030F0702030302020204" pitchFamily="66" charset="0"/>
              </a:rPr>
            </a:br>
            <a:r>
              <a:rPr lang="it-IT" sz="1800" dirty="0" smtClean="0">
                <a:latin typeface="Comic Sans MS" panose="030F0702030302020204" pitchFamily="66" charset="0"/>
              </a:rPr>
              <a:t>ma </a:t>
            </a:r>
            <a:r>
              <a:rPr lang="it-IT" sz="1800" dirty="0">
                <a:latin typeface="Comic Sans MS" panose="030F0702030302020204" pitchFamily="66" charset="0"/>
              </a:rPr>
              <a:t>di team di insegnanti </a:t>
            </a:r>
            <a:r>
              <a:rPr lang="it-IT" sz="1800" dirty="0" smtClean="0">
                <a:latin typeface="Comic Sans MS" panose="030F0702030302020204" pitchFamily="66" charset="0"/>
              </a:rPr>
              <a:t/>
            </a:r>
            <a:br>
              <a:rPr lang="it-IT" sz="1800" dirty="0" smtClean="0">
                <a:latin typeface="Comic Sans MS" panose="030F0702030302020204" pitchFamily="66" charset="0"/>
              </a:rPr>
            </a:br>
            <a:r>
              <a:rPr lang="it-IT" sz="1800" dirty="0" smtClean="0">
                <a:latin typeface="Comic Sans MS" panose="030F0702030302020204" pitchFamily="66" charset="0"/>
              </a:rPr>
              <a:t>e dirigenti </a:t>
            </a:r>
            <a:r>
              <a:rPr lang="it-IT" sz="1800" dirty="0">
                <a:latin typeface="Comic Sans MS" panose="030F0702030302020204" pitchFamily="66" charset="0"/>
              </a:rPr>
              <a:t>all’interno della stessa scuola</a:t>
            </a:r>
            <a:r>
              <a:rPr lang="it-IT" sz="1800" dirty="0">
                <a:solidFill>
                  <a:srgbClr val="9966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2847097" cy="3108149"/>
          </a:xfrm>
        </p:spPr>
      </p:pic>
    </p:spTree>
    <p:extLst>
      <p:ext uri="{BB962C8B-B14F-4D97-AF65-F5344CB8AC3E}">
        <p14:creationId xmlns:p14="http://schemas.microsoft.com/office/powerpoint/2010/main" val="34860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217</TotalTime>
  <Words>287</Words>
  <Application>Microsoft Office PowerPoint</Application>
  <PresentationFormat>Presentazione su schermo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Angoli</vt:lpstr>
      <vt:lpstr>ERASMUS DAYs 12 OTTOBRE 2018  ISTITUTO MARCONI BATTIPAGLIA</vt:lpstr>
      <vt:lpstr>2014/2015 NASCE LA COLLABORAZIONE TRA DUE SCUOLE:  L’ISTITUTO MARCONI DI BATTIPAGLIA E IL COLLÈGE JEAN MOUNÈS DI PORNIC  IN FRANCIA </vt:lpstr>
      <vt:lpstr>LA COLLABORAZIONE NASCE E SI SVILUPPA SU:</vt:lpstr>
      <vt:lpstr>COSA È eTWINNING?</vt:lpstr>
      <vt:lpstr>un gemellaggio Elettronico </vt:lpstr>
      <vt:lpstr>TWINSPACE</vt:lpstr>
      <vt:lpstr>Quality label 2016/17</vt:lpstr>
      <vt:lpstr> Quality label 2017/18</vt:lpstr>
      <vt:lpstr>eTwinning  riconosce e loda la partecipazione,  l’impegno, la dedizione  non solo di singoli eTwinner,  ma di team di insegnanti  e dirigenti all’interno della stessa scuola.</vt:lpstr>
      <vt:lpstr>Progetto ka1 per la mobilità dello staff delle scuole per comunicare, collaborare, sviluppare progetti, condividere, documentare e valorizzare esperienze.</vt:lpstr>
      <vt:lpstr>Cap sur l’Éurope</vt:lpstr>
      <vt:lpstr>ka229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  12 OTTOBRE 2018  ISTITUTO MARCONI BATTIPAGLIA</dc:title>
  <dc:creator>PC-02</dc:creator>
  <cp:lastModifiedBy>Utente</cp:lastModifiedBy>
  <cp:revision>32</cp:revision>
  <dcterms:created xsi:type="dcterms:W3CDTF">2018-10-08T13:32:28Z</dcterms:created>
  <dcterms:modified xsi:type="dcterms:W3CDTF">2018-10-11T18:39:07Z</dcterms:modified>
</cp:coreProperties>
</file>